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45"/>
  </p:notesMasterIdLst>
  <p:sldIdLst>
    <p:sldId id="256" r:id="rId2"/>
    <p:sldId id="257" r:id="rId3"/>
    <p:sldId id="324" r:id="rId4"/>
    <p:sldId id="325" r:id="rId5"/>
    <p:sldId id="326" r:id="rId6"/>
    <p:sldId id="327" r:id="rId7"/>
    <p:sldId id="283" r:id="rId8"/>
    <p:sldId id="284" r:id="rId9"/>
    <p:sldId id="285" r:id="rId10"/>
    <p:sldId id="286" r:id="rId11"/>
    <p:sldId id="290" r:id="rId12"/>
    <p:sldId id="321" r:id="rId13"/>
    <p:sldId id="322" r:id="rId14"/>
    <p:sldId id="291" r:id="rId15"/>
    <p:sldId id="293" r:id="rId16"/>
    <p:sldId id="294" r:id="rId17"/>
    <p:sldId id="306" r:id="rId18"/>
    <p:sldId id="307" r:id="rId19"/>
    <p:sldId id="308" r:id="rId20"/>
    <p:sldId id="309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10" r:id="rId33"/>
    <p:sldId id="311" r:id="rId34"/>
    <p:sldId id="312" r:id="rId35"/>
    <p:sldId id="313" r:id="rId36"/>
    <p:sldId id="320" r:id="rId37"/>
    <p:sldId id="318" r:id="rId38"/>
    <p:sldId id="316" r:id="rId39"/>
    <p:sldId id="314" r:id="rId40"/>
    <p:sldId id="319" r:id="rId41"/>
    <p:sldId id="315" r:id="rId42"/>
    <p:sldId id="328" r:id="rId43"/>
    <p:sldId id="282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23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A8120-DEBF-4278-8741-EBB6BD70C14C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C65BD-FC4D-4824-B76B-239E278D3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C65BD-FC4D-4824-B76B-239E278D3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29BD320-51AA-4F74-BCB8-B99095A0FDC5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67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52F1-3CDB-4170-82BF-04B9FCC3F29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1AA2E-EFA6-4A52-9C92-4922BC276E6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4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CC04-E45B-41A1-8DF8-0334CD195EF8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22B3-AC05-418C-BBF4-271A6B8BBDC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37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B806E-AE2B-412F-B261-291C494138A1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9FCD8-0428-43B5-92E9-B5BEFF5DA47A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6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3A1BA8-64E1-41D2-AE59-F26C1DDC123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6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891EE5-6082-4F6E-A550-D04F810B199B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2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8AEC-8769-4DBD-93F6-873262D0897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1BCC-18E1-419D-A1AF-15BCFE2B186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5D22-BCEC-4930-B4AD-21972D72214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220A-79D6-44F1-85F7-75AFDC99089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2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10D2-D650-4C3B-9D0E-83E453779A2C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9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7146A-9ED9-4FB2-BCC5-0C6B70EEC20D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183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6D9D-4ADD-430B-B9A1-517158CAE61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63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5617-5D22-4AE7-A974-624D1A97AEE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1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0A6B10-13A2-48B2-8B52-E216D70A7D4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7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749891"/>
          </a:xfrm>
        </p:spPr>
        <p:txBody>
          <a:bodyPr/>
          <a:lstStyle/>
          <a:p>
            <a:pPr algn="ctr"/>
            <a:r>
              <a:rPr lang="en-US" sz="4400" b="1" dirty="0"/>
              <a:t>Medusa: Simplified Graph Processing on GPUs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Jianlong</a:t>
            </a:r>
            <a:r>
              <a:rPr lang="en-US" dirty="0"/>
              <a:t> </a:t>
            </a:r>
            <a:r>
              <a:rPr lang="en-US" dirty="0" err="1" smtClean="0"/>
              <a:t>zhong</a:t>
            </a:r>
            <a:r>
              <a:rPr lang="en-US" dirty="0" smtClean="0"/>
              <a:t>, </a:t>
            </a:r>
            <a:r>
              <a:rPr lang="en-US" dirty="0" err="1" smtClean="0"/>
              <a:t>Bingsheng</a:t>
            </a:r>
            <a:r>
              <a:rPr lang="en-US" dirty="0" smtClean="0"/>
              <a:t> he</a:t>
            </a:r>
          </a:p>
          <a:p>
            <a:r>
              <a:rPr lang="en-US" dirty="0" smtClean="0"/>
              <a:t>Presented By: </a:t>
            </a:r>
            <a:r>
              <a:rPr lang="en-US" dirty="0" err="1" smtClean="0"/>
              <a:t>amini</a:t>
            </a:r>
            <a:r>
              <a:rPr lang="en-US" dirty="0" smtClean="0"/>
              <a:t>, </a:t>
            </a:r>
            <a:r>
              <a:rPr lang="en-US" dirty="0" err="1" smtClean="0"/>
              <a:t>haghighi</a:t>
            </a:r>
            <a:r>
              <a:rPr lang="en-US" dirty="0" smtClean="0"/>
              <a:t>, </a:t>
            </a:r>
            <a:r>
              <a:rPr lang="en-US" smtClean="0"/>
              <a:t>fotovat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Many-core processor</a:t>
            </a:r>
          </a:p>
          <a:p>
            <a:r>
              <a:rPr lang="en-US" dirty="0"/>
              <a:t>Massive thread parallelism</a:t>
            </a:r>
          </a:p>
          <a:p>
            <a:r>
              <a:rPr lang="en-US" dirty="0"/>
              <a:t>Need to write parallel program which scale to hundreds of cores</a:t>
            </a:r>
          </a:p>
          <a:p>
            <a:r>
              <a:rPr lang="en-US" dirty="0"/>
              <a:t>Lightweight threads </a:t>
            </a:r>
          </a:p>
          <a:p>
            <a:r>
              <a:rPr lang="en-US" dirty="0"/>
              <a:t>Fine grained tasks in algorithm</a:t>
            </a:r>
          </a:p>
          <a:p>
            <a:r>
              <a:rPr lang="en-US" dirty="0"/>
              <a:t>Different memory hierarchy</a:t>
            </a:r>
          </a:p>
          <a:p>
            <a:r>
              <a:rPr lang="en-US" dirty="0"/>
              <a:t>Explicitly memory management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Pre.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MTGL</a:t>
            </a:r>
          </a:p>
          <a:p>
            <a:pPr lvl="1"/>
            <a:r>
              <a:rPr lang="en-US" dirty="0"/>
              <a:t>Set of APIs for parallel graph processing on Multi Core CPU</a:t>
            </a:r>
          </a:p>
          <a:p>
            <a:r>
              <a:rPr lang="en-US" dirty="0"/>
              <a:t>SNAP framework</a:t>
            </a:r>
          </a:p>
          <a:p>
            <a:pPr lvl="1"/>
            <a:r>
              <a:rPr lang="en-US" dirty="0"/>
              <a:t>Set of algorithms and building blocks</a:t>
            </a:r>
          </a:p>
          <a:p>
            <a:r>
              <a:rPr lang="en-US" dirty="0"/>
              <a:t>Bulk Synchronous Parallel</a:t>
            </a:r>
          </a:p>
          <a:p>
            <a:pPr lvl="1"/>
            <a:r>
              <a:rPr lang="en-US" dirty="0"/>
              <a:t>Local computation perform on vertices</a:t>
            </a:r>
          </a:p>
          <a:p>
            <a:pPr lvl="1"/>
            <a:r>
              <a:rPr lang="en-US" dirty="0"/>
              <a:t>Vertices able to exchange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 of</a:t>
            </a:r>
          </a:p>
          <a:p>
            <a:pPr lvl="1"/>
            <a:r>
              <a:rPr lang="en-US" dirty="0" smtClean="0"/>
              <a:t>Components with processing/local memory transaction</a:t>
            </a:r>
          </a:p>
          <a:p>
            <a:pPr lvl="1"/>
            <a:r>
              <a:rPr lang="en-US" dirty="0" smtClean="0"/>
              <a:t>Network that routes messages between components</a:t>
            </a:r>
          </a:p>
          <a:p>
            <a:pPr lvl="1"/>
            <a:r>
              <a:rPr lang="en-US" dirty="0" smtClean="0"/>
              <a:t>Hardware allow for Synchronization </a:t>
            </a:r>
          </a:p>
          <a:p>
            <a:r>
              <a:rPr lang="en-US" dirty="0" smtClean="0"/>
              <a:t>Each processor</a:t>
            </a:r>
          </a:p>
          <a:p>
            <a:pPr lvl="1"/>
            <a:r>
              <a:rPr lang="en-US" dirty="0" smtClean="0"/>
              <a:t>fast local memory</a:t>
            </a:r>
          </a:p>
          <a:p>
            <a:pPr lvl="1"/>
            <a:r>
              <a:rPr lang="en-US" dirty="0" smtClean="0"/>
              <a:t>Communication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</a:t>
            </a:r>
            <a:r>
              <a:rPr lang="en-US" dirty="0" smtClean="0"/>
              <a:t>Parallel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computation proceeds in a series of global steps</a:t>
            </a:r>
          </a:p>
          <a:p>
            <a:r>
              <a:rPr lang="en-US" dirty="0" smtClean="0"/>
              <a:t>Each step has</a:t>
            </a:r>
          </a:p>
          <a:p>
            <a:pPr lvl="1"/>
            <a:r>
              <a:rPr lang="en-US" dirty="0" smtClean="0"/>
              <a:t>Concurrent computation</a:t>
            </a:r>
          </a:p>
          <a:p>
            <a:pPr lvl="1"/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r>
              <a:rPr lang="en-US" dirty="0" smtClean="0"/>
              <a:t>Google adopt this for graph processing</a:t>
            </a:r>
          </a:p>
          <a:p>
            <a:pPr lvl="1"/>
            <a:r>
              <a:rPr lang="en-US" dirty="0" err="1" smtClean="0"/>
              <a:t>Pregel</a:t>
            </a:r>
            <a:endParaRPr lang="en-US" dirty="0" smtClean="0"/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GPU array of Streaming Multiprocessor (SM)</a:t>
            </a:r>
          </a:p>
          <a:p>
            <a:r>
              <a:rPr lang="en-US" dirty="0"/>
              <a:t>Each SM a group of scalar cores</a:t>
            </a:r>
          </a:p>
          <a:p>
            <a:r>
              <a:rPr lang="en-US" dirty="0"/>
              <a:t>CUDA enable developers to run hundred of GPU cores with thousand of threads</a:t>
            </a:r>
          </a:p>
          <a:p>
            <a:r>
              <a:rPr lang="en-US" dirty="0"/>
              <a:t>CUDA memory hierarchy</a:t>
            </a:r>
          </a:p>
          <a:p>
            <a:pPr lvl="1"/>
            <a:r>
              <a:rPr lang="en-US" dirty="0"/>
              <a:t>Shared memory -&gt; low latency</a:t>
            </a:r>
          </a:p>
          <a:p>
            <a:pPr lvl="1"/>
            <a:r>
              <a:rPr lang="en-US" dirty="0"/>
              <a:t>Device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is directed</a:t>
            </a:r>
          </a:p>
          <a:p>
            <a:r>
              <a:rPr lang="en-US" dirty="0"/>
              <a:t>Each vertex has unique ID ranging [0..V-1]</a:t>
            </a:r>
          </a:p>
          <a:p>
            <a:r>
              <a:rPr lang="en-US" dirty="0"/>
              <a:t>Each associated edge with same vertex has ID ranging [0..d-1]</a:t>
            </a:r>
          </a:p>
          <a:p>
            <a:r>
              <a:rPr lang="en-US" dirty="0"/>
              <a:t>d is out degree of vertex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max</a:t>
            </a:r>
            <a:r>
              <a:rPr lang="en-US" dirty="0"/>
              <a:t>  is maximum out degree in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50" y="2317898"/>
            <a:ext cx="6933492" cy="42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Medusa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Define basic structures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edge, message and vertex </a:t>
            </a:r>
          </a:p>
          <a:p>
            <a:r>
              <a:rPr lang="en-US" dirty="0"/>
              <a:t>Application logic </a:t>
            </a:r>
            <a:r>
              <a:rPr lang="en-US" dirty="0">
                <a:sym typeface="Wingdings" panose="05000000000000000000" pitchFamily="2" charset="2"/>
              </a:rPr>
              <a:t> EMV APIs</a:t>
            </a:r>
            <a:endParaRPr lang="en-US" dirty="0"/>
          </a:p>
          <a:p>
            <a:r>
              <a:rPr lang="en-US" dirty="0"/>
              <a:t>Composes the main program</a:t>
            </a:r>
          </a:p>
          <a:p>
            <a:pPr lvl="1"/>
            <a:r>
              <a:rPr lang="en-US" dirty="0"/>
              <a:t>initializing the graph structure </a:t>
            </a:r>
          </a:p>
          <a:p>
            <a:pPr lvl="1"/>
            <a:r>
              <a:rPr lang="en-US" dirty="0"/>
              <a:t>Configuring the framework parameters </a:t>
            </a:r>
          </a:p>
          <a:p>
            <a:pPr lvl="1"/>
            <a:r>
              <a:rPr lang="en-US" dirty="0"/>
              <a:t>invoking the customized EMV APIs with the system provided APIs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354894"/>
            <a:ext cx="9984788" cy="425780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maxIteration</a:t>
            </a:r>
            <a:endParaRPr lang="en-US" dirty="0"/>
          </a:p>
          <a:p>
            <a:pPr lvl="1"/>
            <a:r>
              <a:rPr lang="en-US" dirty="0"/>
              <a:t>terminates when the number of iterations reaches the predefined limit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halt flag</a:t>
            </a:r>
          </a:p>
          <a:p>
            <a:pPr lvl="1"/>
            <a:r>
              <a:rPr lang="en-US" dirty="0"/>
              <a:t>Global variable</a:t>
            </a:r>
          </a:p>
          <a:p>
            <a:pPr lvl="1"/>
            <a:r>
              <a:rPr lang="en-US" dirty="0"/>
              <a:t>modified by the EMV APIs</a:t>
            </a:r>
          </a:p>
          <a:p>
            <a:pPr lvl="1"/>
            <a:r>
              <a:rPr lang="en-US" dirty="0"/>
              <a:t>initializing </a:t>
            </a:r>
            <a:r>
              <a:rPr lang="en-US" i="1" dirty="0"/>
              <a:t>halt </a:t>
            </a:r>
            <a:r>
              <a:rPr lang="en-US" dirty="0"/>
              <a:t>as false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1" y="2290181"/>
            <a:ext cx="5562954" cy="44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Abstract </a:t>
            </a:r>
          </a:p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Previous works</a:t>
            </a:r>
          </a:p>
          <a:p>
            <a:r>
              <a:rPr lang="en-US" sz="2000" dirty="0" smtClean="0"/>
              <a:t>Medusa</a:t>
            </a:r>
          </a:p>
          <a:p>
            <a:r>
              <a:rPr lang="en-US" sz="2000" dirty="0" smtClean="0"/>
              <a:t>Medusa on Multi GPU</a:t>
            </a:r>
          </a:p>
          <a:p>
            <a:r>
              <a:rPr lang="en-US" sz="2000" dirty="0" smtClean="0"/>
              <a:t>Evaluation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27" y="2418689"/>
            <a:ext cx="4588701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APIs in EMV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" y="3002071"/>
            <a:ext cx="12059776" cy="20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APIs and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4" y="3147731"/>
            <a:ext cx="11466239" cy="19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 in Medusa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2" y="2747377"/>
            <a:ext cx="11582530" cy="24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Vertex-based API problems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different vertices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different numbers of 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different workloads on each API instance.</a:t>
            </a:r>
          </a:p>
          <a:p>
            <a:pPr lvl="1"/>
            <a:r>
              <a:rPr lang="en-US" dirty="0"/>
              <a:t>different number of received messages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divergence.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EMV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individual vertices, edges or messages </a:t>
            </a:r>
          </a:p>
          <a:p>
            <a:pPr lvl="1"/>
            <a:r>
              <a:rPr lang="en-US" dirty="0"/>
              <a:t>Each GPU thread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one instance of the user-defined API </a:t>
            </a:r>
          </a:p>
          <a:p>
            <a:pPr lvl="1"/>
            <a:r>
              <a:rPr lang="en-US" dirty="0"/>
              <a:t>Collective &amp; individual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Medusa Default</a:t>
            </a:r>
          </a:p>
          <a:p>
            <a:pPr lvl="1"/>
            <a:r>
              <a:rPr lang="en-US" dirty="0"/>
              <a:t>applies the user-defined API on the vertices/edges on the entire graph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SetActive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Dynamic queue </a:t>
            </a:r>
          </a:p>
          <a:p>
            <a:pPr lvl="1"/>
            <a:r>
              <a:rPr lang="en-US" dirty="0"/>
              <a:t>apply the EMV APIs to the active vertices and edges only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65336" y="2580361"/>
            <a:ext cx="8953479" cy="511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Fixed-Size Array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Information of the buffer size</a:t>
            </a:r>
          </a:p>
          <a:p>
            <a:pPr lvl="1"/>
            <a:r>
              <a:rPr lang="en-US" dirty="0"/>
              <a:t>Output position</a:t>
            </a:r>
          </a:p>
          <a:p>
            <a:pPr lvl="1"/>
            <a:r>
              <a:rPr lang="en-US" dirty="0"/>
              <a:t>Need Grouping Operation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Dynamic List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No pre-computation</a:t>
            </a:r>
          </a:p>
          <a:p>
            <a:pPr lvl="1"/>
            <a:r>
              <a:rPr lang="en-US" dirty="0"/>
              <a:t>No grouping operation</a:t>
            </a:r>
          </a:p>
          <a:p>
            <a:pPr lvl="1"/>
            <a:r>
              <a:rPr lang="en-US" dirty="0"/>
              <a:t>Need atomic operation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0893" y="2392470"/>
            <a:ext cx="10114224" cy="63172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EMV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sent/received along the edge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Set maximum number of messages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the maximum total number of messages</a:t>
            </a:r>
          </a:p>
          <a:p>
            <a:pPr lvl="1"/>
            <a:r>
              <a:rPr lang="en-US" dirty="0"/>
              <a:t>the maximum number of messages that each vertex can receive </a:t>
            </a:r>
          </a:p>
          <a:p>
            <a:pPr lvl="1"/>
            <a:endParaRPr lang="en-US" dirty="0"/>
          </a:p>
          <a:p>
            <a:r>
              <a:rPr lang="en-US" dirty="0"/>
              <a:t>Avoid the grouping operation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reversed edge indexed message passing </a:t>
            </a:r>
          </a:p>
          <a:p>
            <a:pPr lvl="1"/>
            <a:r>
              <a:rPr lang="en-US" dirty="0"/>
              <a:t>Write positions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consecutive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68" y="2451605"/>
            <a:ext cx="6975623" cy="3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19" y="2614419"/>
            <a:ext cx="5636843" cy="37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framework (Medusa)</a:t>
            </a:r>
          </a:p>
          <a:p>
            <a:pPr lvl="1"/>
            <a:r>
              <a:rPr lang="en-US" dirty="0"/>
              <a:t>Simplify programming graph processing on GPU</a:t>
            </a:r>
          </a:p>
          <a:p>
            <a:pPr lvl="1"/>
            <a:r>
              <a:rPr lang="en-US" dirty="0"/>
              <a:t>Provides a set of APIs</a:t>
            </a:r>
            <a:endParaRPr lang="fa-IR" dirty="0"/>
          </a:p>
          <a:p>
            <a:pPr lvl="1"/>
            <a:r>
              <a:rPr lang="en-US" dirty="0"/>
              <a:t>Automatically execute user defined APIs in parallel</a:t>
            </a:r>
          </a:p>
          <a:p>
            <a:pPr lvl="2"/>
            <a:r>
              <a:rPr lang="en-US" dirty="0"/>
              <a:t>Hide complexity of programming from developers</a:t>
            </a:r>
          </a:p>
          <a:p>
            <a:r>
              <a:rPr lang="en-US" dirty="0"/>
              <a:t>Novel graph programming model</a:t>
            </a:r>
          </a:p>
          <a:p>
            <a:pPr lvl="1"/>
            <a:r>
              <a:rPr lang="en-US" dirty="0"/>
              <a:t>Edge-message-vertex</a:t>
            </a:r>
          </a:p>
          <a:p>
            <a:pPr lvl="2"/>
            <a:r>
              <a:rPr lang="en-US" dirty="0"/>
              <a:t>Fine grained processing on vertices and edges</a:t>
            </a:r>
          </a:p>
          <a:p>
            <a:pPr lvl="2"/>
            <a:r>
              <a:rPr lang="en-US" dirty="0"/>
              <a:t>Fitted for parallel graph processing on GPU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(Replication)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7" y="2508332"/>
            <a:ext cx="9915687" cy="3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(Multi-hop)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3" y="2806707"/>
            <a:ext cx="7591735" cy="2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18" y="3209181"/>
            <a:ext cx="3705225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Workstation specs:</a:t>
            </a:r>
          </a:p>
          <a:p>
            <a:pPr lvl="1"/>
            <a:r>
              <a:rPr lang="en-US" dirty="0"/>
              <a:t>NVIDIA Tesla C2050</a:t>
            </a:r>
          </a:p>
          <a:p>
            <a:pPr lvl="1"/>
            <a:r>
              <a:rPr lang="en-US" dirty="0"/>
              <a:t>2× Intel Xeon E5645 2.4GHz</a:t>
            </a:r>
          </a:p>
          <a:p>
            <a:pPr lvl="1"/>
            <a:r>
              <a:rPr lang="en-US" dirty="0"/>
              <a:t>24 GB Ram</a:t>
            </a:r>
          </a:p>
          <a:p>
            <a:pPr lvl="1"/>
            <a:endParaRPr lang="en-US" dirty="0"/>
          </a:p>
          <a:p>
            <a:r>
              <a:rPr lang="en-US" dirty="0"/>
              <a:t>Common Graph Processing Operations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Maximum </a:t>
            </a:r>
            <a:r>
              <a:rPr lang="en-US" dirty="0" err="1"/>
              <a:t>Barpartite</a:t>
            </a:r>
            <a:r>
              <a:rPr lang="en-US" dirty="0"/>
              <a:t> Matching (MBM)</a:t>
            </a:r>
          </a:p>
          <a:p>
            <a:pPr lvl="1"/>
            <a:r>
              <a:rPr lang="en-US" dirty="0"/>
              <a:t>Breadth First Search (BFS)</a:t>
            </a:r>
          </a:p>
          <a:p>
            <a:pPr lvl="1"/>
            <a:r>
              <a:rPr lang="en-US" dirty="0"/>
              <a:t>Single Source Shortest Path (SSSP)</a:t>
            </a:r>
          </a:p>
          <a:p>
            <a:pPr marL="0" indent="0">
              <a:buNone/>
            </a:pPr>
            <a:endParaRPr lang="fa-I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99" y="2483077"/>
            <a:ext cx="1905000" cy="2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Categories</a:t>
            </a:r>
          </a:p>
          <a:p>
            <a:pPr lvl="1"/>
            <a:r>
              <a:rPr lang="en-US" dirty="0"/>
              <a:t>Real-World</a:t>
            </a:r>
          </a:p>
          <a:p>
            <a:pPr lvl="1"/>
            <a:r>
              <a:rPr lang="en-US" dirty="0"/>
              <a:t>Synthetic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98" y="2752295"/>
            <a:ext cx="7572543" cy="3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29" y="4226783"/>
            <a:ext cx="2744087" cy="2744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Vs Manual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Queue-based ( -Q)</a:t>
            </a:r>
          </a:p>
          <a:p>
            <a:pPr lvl="1"/>
            <a:r>
              <a:rPr lang="en-US" dirty="0"/>
              <a:t>Non Queue-based ( -N)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59" y="2342485"/>
            <a:ext cx="3312263" cy="2006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7" y="3822377"/>
            <a:ext cx="799436" cy="10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TEPS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sz="2000" u="sng" dirty="0"/>
              <a:t>T</a:t>
            </a:r>
            <a:r>
              <a:rPr lang="en-US" sz="2000" dirty="0"/>
              <a:t>raversed </a:t>
            </a:r>
            <a:r>
              <a:rPr lang="en-US" sz="2000" u="sng" dirty="0"/>
              <a:t>E</a:t>
            </a:r>
            <a:r>
              <a:rPr lang="en-US" sz="2000" dirty="0"/>
              <a:t>dges </a:t>
            </a:r>
            <a:r>
              <a:rPr lang="en-US" sz="2000" u="sng" dirty="0"/>
              <a:t>P</a:t>
            </a:r>
            <a:r>
              <a:rPr lang="en-US" sz="2000" dirty="0"/>
              <a:t>er </a:t>
            </a:r>
            <a:r>
              <a:rPr lang="en-US" sz="2000" u="sng" dirty="0"/>
              <a:t>S</a:t>
            </a:r>
            <a:r>
              <a:rPr lang="en-US" sz="2000" dirty="0"/>
              <a:t>econd</a:t>
            </a:r>
          </a:p>
          <a:p>
            <a:pPr lvl="1"/>
            <a:endParaRPr lang="en-US" sz="2000" dirty="0"/>
          </a:p>
          <a:p>
            <a:r>
              <a:rPr lang="en-US" sz="2400" dirty="0"/>
              <a:t>As a metric for Super Computers</a:t>
            </a:r>
          </a:p>
          <a:p>
            <a:endParaRPr lang="en-US" sz="2400" dirty="0"/>
          </a:p>
          <a:p>
            <a:r>
              <a:rPr lang="en-US" sz="2400" dirty="0"/>
              <a:t>TEPS Vs FLOPS</a:t>
            </a:r>
          </a:p>
          <a:p>
            <a:pPr lvl="1"/>
            <a:r>
              <a:rPr lang="en-US" sz="2000" dirty="0"/>
              <a:t>Aims to measure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58623" y="6211669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graph500.org</a:t>
            </a:r>
          </a:p>
          <a:p>
            <a:r>
              <a:rPr lang="en-US" sz="1200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29915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63" y="2454645"/>
            <a:ext cx="7235304" cy="40196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58" y="2667295"/>
            <a:ext cx="7682509" cy="3416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1" y="3273466"/>
            <a:ext cx="11002963" cy="1979018"/>
          </a:xfrm>
        </p:spPr>
      </p:pic>
    </p:spTree>
    <p:extLst>
      <p:ext uri="{BB962C8B-B14F-4D97-AF65-F5344CB8AC3E}">
        <p14:creationId xmlns:p14="http://schemas.microsoft.com/office/powerpoint/2010/main" val="33914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510289"/>
            <a:ext cx="9817775" cy="25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with </a:t>
            </a:r>
          </a:p>
          <a:p>
            <a:pPr lvl="1"/>
            <a:r>
              <a:rPr lang="en-US" dirty="0"/>
              <a:t>four C2050 GPU</a:t>
            </a:r>
          </a:p>
          <a:p>
            <a:pPr lvl="1"/>
            <a:r>
              <a:rPr lang="en-US" dirty="0"/>
              <a:t>Two E5645 CPU</a:t>
            </a:r>
          </a:p>
          <a:p>
            <a:r>
              <a:rPr lang="en-US" dirty="0" err="1"/>
              <a:t>Cpu</a:t>
            </a:r>
            <a:r>
              <a:rPr lang="en-US" dirty="0"/>
              <a:t>-based implementation based on </a:t>
            </a:r>
            <a:r>
              <a:rPr lang="en-US" dirty="0" err="1"/>
              <a:t>MultiThread</a:t>
            </a:r>
            <a:r>
              <a:rPr lang="en-US" dirty="0"/>
              <a:t> Graph Library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2" y="2603500"/>
            <a:ext cx="8825659" cy="3416300"/>
          </a:xfrm>
        </p:spPr>
        <p:txBody>
          <a:bodyPr/>
          <a:lstStyle/>
          <a:p>
            <a:r>
              <a:rPr lang="en-US" dirty="0"/>
              <a:t>Compare with MTGL</a:t>
            </a:r>
          </a:p>
          <a:p>
            <a:endParaRPr lang="en-US" dirty="0"/>
          </a:p>
          <a:p>
            <a:r>
              <a:rPr lang="en-US" dirty="0"/>
              <a:t>Speedup </a:t>
            </a:r>
          </a:p>
          <a:p>
            <a:pPr lvl="1"/>
            <a:r>
              <a:rPr lang="en-US" dirty="0"/>
              <a:t>MTGL /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40" y="2603500"/>
            <a:ext cx="7576326" cy="41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on other architectures like:</a:t>
            </a:r>
          </a:p>
          <a:p>
            <a:pPr lvl="1"/>
            <a:r>
              <a:rPr lang="en-US" dirty="0"/>
              <a:t>Intel Xeon Phi™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Extend Medusa to distributed systems</a:t>
            </a:r>
          </a:p>
          <a:p>
            <a:endParaRPr lang="en-US" dirty="0"/>
          </a:p>
          <a:p>
            <a:r>
              <a:rPr lang="en-US" dirty="0"/>
              <a:t>Automatic decision on dynamic-queue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64" y="2454644"/>
            <a:ext cx="4280934" cy="2756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03" y="3008376"/>
            <a:ext cx="332232" cy="3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551" y="1191760"/>
            <a:ext cx="8761413" cy="706964"/>
          </a:xfrm>
        </p:spPr>
        <p:txBody>
          <a:bodyPr/>
          <a:lstStyle/>
          <a:p>
            <a:r>
              <a:rPr lang="en-US" dirty="0"/>
              <a:t>CONCLUSIONS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6977" y="2808091"/>
            <a:ext cx="8825659" cy="3416300"/>
          </a:xfrm>
        </p:spPr>
        <p:txBody>
          <a:bodyPr/>
          <a:lstStyle/>
          <a:p>
            <a:r>
              <a:rPr lang="en-US" dirty="0" smtClean="0"/>
              <a:t>New programming </a:t>
            </a:r>
            <a:r>
              <a:rPr lang="en-US" dirty="0"/>
              <a:t>framework </a:t>
            </a:r>
            <a:r>
              <a:rPr lang="en-US" dirty="0" smtClean="0"/>
              <a:t>named Medusa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efficiency </a:t>
            </a:r>
            <a:r>
              <a:rPr lang="en-US" dirty="0"/>
              <a:t>and programmability of GPU-based parallel graph processing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hide the programming complexity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need to write sequential programs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Users\vahid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7" y="2620025"/>
            <a:ext cx="3474388" cy="347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reduction in source code lines</a:t>
            </a:r>
          </a:p>
          <a:p>
            <a:r>
              <a:rPr lang="en-US" dirty="0"/>
              <a:t>Improved performance of graph processing due</a:t>
            </a:r>
          </a:p>
          <a:p>
            <a:pPr lvl="1"/>
            <a:r>
              <a:rPr lang="en-US" dirty="0"/>
              <a:t>Optimization techniques on </a:t>
            </a:r>
          </a:p>
          <a:p>
            <a:pPr lvl="2"/>
            <a:r>
              <a:rPr lang="en-US" dirty="0"/>
              <a:t>graph layout</a:t>
            </a:r>
          </a:p>
          <a:p>
            <a:pPr lvl="2"/>
            <a:r>
              <a:rPr lang="en-US" dirty="0"/>
              <a:t>Message buffering</a:t>
            </a:r>
          </a:p>
          <a:p>
            <a:r>
              <a:rPr lang="en-US" dirty="0"/>
              <a:t>1.8 and 2.6 speedup for executing BFS and page rank on four GPU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  <a:p>
            <a:r>
              <a:rPr lang="en-US" dirty="0"/>
              <a:t>Highly programmable graph processing framework </a:t>
            </a:r>
            <a:r>
              <a:rPr lang="en-US"/>
              <a:t>for different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common data structure</a:t>
            </a:r>
          </a:p>
          <a:p>
            <a:pPr lvl="1"/>
            <a:r>
              <a:rPr lang="en-US" dirty="0"/>
              <a:t>Social network</a:t>
            </a:r>
          </a:p>
          <a:p>
            <a:pPr lvl="1"/>
            <a:r>
              <a:rPr lang="en-US" dirty="0"/>
              <a:t>Web link analysis</a:t>
            </a:r>
          </a:p>
          <a:p>
            <a:r>
              <a:rPr lang="en-US" dirty="0"/>
              <a:t>Due to high performance of the entire system, graph processing efficiency is a must</a:t>
            </a:r>
          </a:p>
          <a:p>
            <a:r>
              <a:rPr lang="en-US" dirty="0"/>
              <a:t>Productivity can greatly improve</a:t>
            </a:r>
          </a:p>
          <a:p>
            <a:pPr lvl="1"/>
            <a:r>
              <a:rPr lang="en-US" dirty="0"/>
              <a:t>Programming framework</a:t>
            </a:r>
          </a:p>
          <a:p>
            <a:pPr lvl="2"/>
            <a:r>
              <a:rPr lang="en-US" dirty="0"/>
              <a:t>High programmability for various graph processing apps.</a:t>
            </a:r>
          </a:p>
          <a:p>
            <a:pPr lvl="2"/>
            <a:r>
              <a:rPr lang="en-US" dirty="0"/>
              <a:t>Providing high efficiency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as an accelerator for various graph processing apps.</a:t>
            </a:r>
          </a:p>
          <a:p>
            <a:r>
              <a:rPr lang="en-US" dirty="0"/>
              <a:t>GPU-based solutions vs CPU-based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Limited to specific graph operations</a:t>
            </a:r>
          </a:p>
          <a:p>
            <a:pPr lvl="1"/>
            <a:r>
              <a:rPr lang="en-US" dirty="0"/>
              <a:t>Usually need to implement and optimize programs from scratch for different graph processing tasks.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programming challenge	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Efficiency of program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2806b15a5fd313a728ee64d62f95845b493a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2098</TotalTime>
  <Words>859</Words>
  <Application>Microsoft Office PowerPoint</Application>
  <PresentationFormat>Widescreen</PresentationFormat>
  <Paragraphs>279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Medusa: Simplified Graph Processing on GPUs</vt:lpstr>
      <vt:lpstr>Content</vt:lpstr>
      <vt:lpstr>Novelty </vt:lpstr>
      <vt:lpstr>Evaluation</vt:lpstr>
      <vt:lpstr>Results</vt:lpstr>
      <vt:lpstr>Goals</vt:lpstr>
      <vt:lpstr>Introduction</vt:lpstr>
      <vt:lpstr>Introduction (contd.)</vt:lpstr>
      <vt:lpstr>Introduction (contd.)</vt:lpstr>
      <vt:lpstr>Introduction (contd.)</vt:lpstr>
      <vt:lpstr>Pre. work</vt:lpstr>
      <vt:lpstr>Bulk Synchronous Parallel</vt:lpstr>
      <vt:lpstr>Bulk Synchronous Parallel (contd.)</vt:lpstr>
      <vt:lpstr>GPU</vt:lpstr>
      <vt:lpstr>Assumptions </vt:lpstr>
      <vt:lpstr>Overview of Medusa</vt:lpstr>
      <vt:lpstr>Medusa Workflow</vt:lpstr>
      <vt:lpstr>Iteration Control</vt:lpstr>
      <vt:lpstr>Sample Code(Part-1)</vt:lpstr>
      <vt:lpstr>Sample Code(Part-2)</vt:lpstr>
      <vt:lpstr>User-defined APIs in EMV</vt:lpstr>
      <vt:lpstr>System APIs and Parameters</vt:lpstr>
      <vt:lpstr>Techniques used in Medusa </vt:lpstr>
      <vt:lpstr>Massive Parallelism</vt:lpstr>
      <vt:lpstr>Work Efficiency</vt:lpstr>
      <vt:lpstr>Message Passing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Evaluation</vt:lpstr>
      <vt:lpstr>Evaluation (Cont’d)</vt:lpstr>
      <vt:lpstr>Comparison</vt:lpstr>
      <vt:lpstr>TEPS</vt:lpstr>
      <vt:lpstr>Performance</vt:lpstr>
      <vt:lpstr>TEPS Comparison</vt:lpstr>
      <vt:lpstr>TEPS Comparison (Cont’d)</vt:lpstr>
      <vt:lpstr>Programmability</vt:lpstr>
      <vt:lpstr>Efficiency</vt:lpstr>
      <vt:lpstr>Future Work</vt:lpstr>
      <vt:lpstr>CONCLUSIONS 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PowerSpy: Location Tracking using Mobile Device Power Analysis</dc:title>
  <dc:creator>vahid</dc:creator>
  <cp:lastModifiedBy>Sepkjaer</cp:lastModifiedBy>
  <cp:revision>116</cp:revision>
  <dcterms:created xsi:type="dcterms:W3CDTF">2016-12-25T16:44:13Z</dcterms:created>
  <dcterms:modified xsi:type="dcterms:W3CDTF">2017-04-23T13:04:20Z</dcterms:modified>
</cp:coreProperties>
</file>